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Playfair Display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af8ef075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4af8ef075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95dcc6f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95dcc6f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af8ef07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4af8ef07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af8ef07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af8ef07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af8ef07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af8ef07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4af8ef07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4af8ef07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af8ef0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af8ef0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af8ef0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4af8ef0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4af8ef0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4af8ef0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af8ef07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4af8ef07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4bc747b0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4bc747b0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af8ef0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4af8ef0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95dcc6f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495dcc6f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0175f74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0175f74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0175f74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0175f74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175f74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0175f74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175f74c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175f74c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af8ef075_1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4af8ef075_1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0175f74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0175f74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0175f74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0175f74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4af8ef075_1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4af8ef075_1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是否需要具体的回归数据？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4af8ef075_1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4af8ef075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0175f74c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0175f74c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0175f74c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0175f74c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0175f74c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0175f74c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018b767a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018b767a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4af8ef075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4af8ef075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4af8ef075_1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4af8ef075_1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495dcc6fc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495dcc6fc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b6f3c4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4b6f3c4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4af8ef075_1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4af8ef075_1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4b6f3c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4b6f3c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4af8ef075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4af8ef075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4b6f3c45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4b6f3c45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af8ef075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4af8ef075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4af8ef075_1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4af8ef075_1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495dcc6f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495dcc6f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da8181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da8181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da8181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6da8181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495dcc6f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495dcc6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495dcc6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495dcc6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Relationship Id="rId4" Type="http://schemas.openxmlformats.org/officeDocument/2006/relationships/image" Target="../media/image11.jpg"/><Relationship Id="rId5" Type="http://schemas.openxmlformats.org/officeDocument/2006/relationships/image" Target="../media/image52.jp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PwC Case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ection C    A+FOR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member: Di Yang, Jing Wang, Kailin Xue, Ruixin Xu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7800" y="1375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&amp; Recommendation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897900" y="2084000"/>
            <a:ext cx="6684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Charge more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on Lexus and BMW policy, to avoid high loss ratio.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Seek more contracts with 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Acura drivers.</a:t>
            </a:r>
            <a:endParaRPr sz="17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Charge 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more premium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when faced with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high-loss-ratio  car makers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The higher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average price on car, 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the higher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premium to be charged,</a:t>
            </a:r>
            <a:r>
              <a:rPr lang="en" sz="17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 the less 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claim amount to pay.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Dimension</a:t>
            </a:r>
            <a:endParaRPr/>
          </a:p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622302" y="26692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Gender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Primary Vehicle Use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Marital Status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Number of Accidents/Violations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7650" y="61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75" y="1974100"/>
            <a:ext cx="18764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599" y="2343187"/>
            <a:ext cx="1038226" cy="11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2518150" y="3812425"/>
            <a:ext cx="18765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Blue: M   </a:t>
            </a: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Orange: F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7650" y="60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Vehicle Use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75" y="1459750"/>
            <a:ext cx="3090950" cy="18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-36021" l="-345889" r="345889" t="21157"/>
          <a:stretch/>
        </p:blipFill>
        <p:spPr>
          <a:xfrm>
            <a:off x="532275" y="1031075"/>
            <a:ext cx="144055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00" y="1534750"/>
            <a:ext cx="1814500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675" y="1588325"/>
            <a:ext cx="19050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1125" y="2159025"/>
            <a:ext cx="1703800" cy="25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5825" y="4493450"/>
            <a:ext cx="1032125" cy="2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460775" y="3814775"/>
            <a:ext cx="182100" cy="1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453800" y="3601400"/>
            <a:ext cx="1974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5443550" y="3611175"/>
            <a:ext cx="192900" cy="4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7436650" y="3675450"/>
            <a:ext cx="182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7436650" y="3664750"/>
            <a:ext cx="182100" cy="4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72300" y="622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Marital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25" y="1362988"/>
            <a:ext cx="1394200" cy="22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25" y="3698630"/>
            <a:ext cx="1394200" cy="128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600" y="740038"/>
            <a:ext cx="2229144" cy="36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0400" y="1584188"/>
            <a:ext cx="2016350" cy="28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7000" y="1679350"/>
            <a:ext cx="2016350" cy="29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439350" y="2946800"/>
            <a:ext cx="310800" cy="71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289000" y="4671975"/>
            <a:ext cx="2132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Percentage of Different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Marital Status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732925" y="4489900"/>
            <a:ext cx="229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Left:       Avg Accidents#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Right:    Avg Violations#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2228850" y="3354000"/>
            <a:ext cx="32100" cy="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2218125" y="3332550"/>
            <a:ext cx="139200" cy="3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457650" y="3354000"/>
            <a:ext cx="32100" cy="62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339825" y="3589725"/>
            <a:ext cx="139200" cy="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307675" y="3321850"/>
            <a:ext cx="182100" cy="3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802675" y="57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00" y="1028725"/>
            <a:ext cx="72075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00" y="1698775"/>
            <a:ext cx="1807300" cy="20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925" y="966850"/>
            <a:ext cx="3525197" cy="3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450100" y="3648375"/>
            <a:ext cx="2132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Percentage of Different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Generations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318200" y="4691050"/>
            <a:ext cx="1167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Loss Ratio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2025250" y="514350"/>
            <a:ext cx="3611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Note: “Age” refers to the age insurers entered into policy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“1” refers to groups that aged between 10-20, and so on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5379250" y="2175275"/>
            <a:ext cx="182100" cy="39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400675" y="3943350"/>
            <a:ext cx="182100" cy="3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62750" y="1194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Violations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2359375" y="1665775"/>
            <a:ext cx="8217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</a:t>
            </a:r>
            <a:r>
              <a:rPr lang="en"/>
              <a:t>otal Premium/Claim Amount VS.  #Violations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13095" l="31050" r="2645" t="37338"/>
          <a:stretch/>
        </p:blipFill>
        <p:spPr>
          <a:xfrm>
            <a:off x="859625" y="2113575"/>
            <a:ext cx="5850135" cy="29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Accidents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2068900" y="1755025"/>
            <a:ext cx="82176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</a:t>
            </a:r>
            <a:r>
              <a:rPr lang="en"/>
              <a:t>otal Premium/Claim Amount VS.  #Accident</a:t>
            </a:r>
            <a:r>
              <a:rPr lang="en"/>
              <a:t>s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19532" l="30625" r="2853" t="31867"/>
          <a:stretch/>
        </p:blipFill>
        <p:spPr>
          <a:xfrm>
            <a:off x="984700" y="2081425"/>
            <a:ext cx="5883050" cy="286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Violations/Accidents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32984" l="41800" r="29832" t="27772"/>
          <a:stretch/>
        </p:blipFill>
        <p:spPr>
          <a:xfrm>
            <a:off x="832300" y="1853850"/>
            <a:ext cx="3415748" cy="315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788150" y="2097275"/>
            <a:ext cx="1939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Number of Accidents 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275" y="1782350"/>
            <a:ext cx="3443666" cy="31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7204800" y="2097275"/>
            <a:ext cx="1939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Lato"/>
                <a:ea typeface="Lato"/>
                <a:cs typeface="Lato"/>
                <a:sym typeface="Lato"/>
              </a:rPr>
              <a:t>Number of violations 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841950" y="1278100"/>
            <a:ext cx="76887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Conclusions: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48800" y="1459525"/>
            <a:ext cx="6974400" cy="28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Gender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×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Higher loss ratio groups: Vehicle use for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leisure purpose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primarily;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divorced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people and those at the 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age of 50-70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premium  VS. number of accidents/violations √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Claim amount  VS. number of accidents/violations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×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Most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insurances are sold to those with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low accidents/violations cases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6500" y="5431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members- A+ </a:t>
            </a:r>
            <a:r>
              <a:rPr lang="en"/>
              <a:t>For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00" y="1480912"/>
            <a:ext cx="1835600" cy="1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03400" y="3421200"/>
            <a:ext cx="133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Ruixin  Xu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Accounting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15654" l="28205" r="22707" t="0"/>
          <a:stretch/>
        </p:blipFill>
        <p:spPr>
          <a:xfrm>
            <a:off x="2366550" y="1480550"/>
            <a:ext cx="1835599" cy="183630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2671775" y="3421200"/>
            <a:ext cx="133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Jing Wang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Accounting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15089" l="12903" r="6852" t="4350"/>
          <a:stretch/>
        </p:blipFill>
        <p:spPr>
          <a:xfrm>
            <a:off x="6695025" y="1480200"/>
            <a:ext cx="2078948" cy="18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967663" y="3421200"/>
            <a:ext cx="133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Kailin Xue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Accounting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480550"/>
            <a:ext cx="1835600" cy="18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7106713" y="3421200"/>
            <a:ext cx="133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Di Yang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Accounting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729450" y="1926475"/>
            <a:ext cx="79014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</a:t>
            </a:r>
            <a:r>
              <a:rPr lang="en"/>
              <a:t>harge more premium on insurers whose primary vehicle use are for</a:t>
            </a:r>
            <a:r>
              <a:rPr lang="en">
                <a:solidFill>
                  <a:schemeClr val="accent3"/>
                </a:solidFill>
              </a:rPr>
              <a:t> leisure , </a:t>
            </a:r>
            <a:r>
              <a:rPr lang="en"/>
              <a:t>who are</a:t>
            </a:r>
            <a:r>
              <a:rPr lang="en">
                <a:solidFill>
                  <a:schemeClr val="accent3"/>
                </a:solidFill>
              </a:rPr>
              <a:t> divorced, </a:t>
            </a:r>
            <a:r>
              <a:rPr lang="en"/>
              <a:t>whose</a:t>
            </a:r>
            <a:r>
              <a:rPr lang="en">
                <a:solidFill>
                  <a:schemeClr val="accent3"/>
                </a:solidFill>
              </a:rPr>
              <a:t> age is within 50-70</a:t>
            </a:r>
            <a:endParaRPr>
              <a:solidFill>
                <a:schemeClr val="accent3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Charging higher premium</a:t>
            </a:r>
            <a:r>
              <a:rPr lang="en"/>
              <a:t>-cost and benefit analysis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accent3"/>
                </a:solidFill>
              </a:rPr>
              <a:t>Increase sales </a:t>
            </a:r>
            <a:r>
              <a:rPr lang="en"/>
              <a:t>among drivers with </a:t>
            </a:r>
            <a:r>
              <a:rPr lang="en">
                <a:solidFill>
                  <a:schemeClr val="accent3"/>
                </a:solidFill>
              </a:rPr>
              <a:t>high number of accidents/violations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Sell </a:t>
            </a:r>
            <a:r>
              <a:rPr lang="en">
                <a:solidFill>
                  <a:schemeClr val="accent3"/>
                </a:solidFill>
              </a:rPr>
              <a:t>more expensive</a:t>
            </a:r>
            <a:r>
              <a:rPr lang="en"/>
              <a:t> insurance to drivers with </a:t>
            </a:r>
            <a:r>
              <a:rPr lang="en">
                <a:solidFill>
                  <a:schemeClr val="accent3"/>
                </a:solidFill>
              </a:rPr>
              <a:t>high number of accidents/violations</a:t>
            </a:r>
            <a:r>
              <a:rPr lang="en"/>
              <a:t>, and sell</a:t>
            </a:r>
            <a:r>
              <a:rPr lang="en">
                <a:solidFill>
                  <a:schemeClr val="accent3"/>
                </a:solidFill>
              </a:rPr>
              <a:t> cheaper</a:t>
            </a:r>
            <a:r>
              <a:rPr lang="en"/>
              <a:t> insurance to drivers with </a:t>
            </a:r>
            <a:r>
              <a:rPr lang="en">
                <a:solidFill>
                  <a:schemeClr val="accent3"/>
                </a:solidFill>
              </a:rPr>
              <a:t>lower</a:t>
            </a:r>
            <a:r>
              <a:rPr lang="en"/>
              <a:t> number of accidents/violations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Dimension</a:t>
            </a:r>
            <a:endParaRPr/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729625" y="2468475"/>
            <a:ext cx="76881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Local age group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Gender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Primary use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Vehicle price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Number of violation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18650"/>
            <a:ext cx="5886733" cy="326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4"/>
          <p:cNvCxnSpPr/>
          <p:nvPr/>
        </p:nvCxnSpPr>
        <p:spPr>
          <a:xfrm flipH="1" rot="10800000">
            <a:off x="1081350" y="1626850"/>
            <a:ext cx="1109700" cy="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4"/>
          <p:cNvSpPr/>
          <p:nvPr/>
        </p:nvSpPr>
        <p:spPr>
          <a:xfrm>
            <a:off x="1015525" y="1626750"/>
            <a:ext cx="1184800" cy="3140625"/>
          </a:xfrm>
          <a:custGeom>
            <a:rect b="b" l="l" r="r" t="t"/>
            <a:pathLst>
              <a:path extrusionOk="0" h="125625" w="47392">
                <a:moveTo>
                  <a:pt x="47392" y="0"/>
                </a:moveTo>
                <a:lnTo>
                  <a:pt x="46264" y="125625"/>
                </a:lnTo>
                <a:lnTo>
                  <a:pt x="0" y="125249"/>
                </a:lnTo>
                <a:lnTo>
                  <a:pt x="1129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6" y="4152850"/>
            <a:ext cx="866700" cy="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>
            <a:off x="2385825" y="4632975"/>
            <a:ext cx="42759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233" y="1470650"/>
            <a:ext cx="2223017" cy="329671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753975" y="692000"/>
            <a:ext cx="3036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Premium</a:t>
            </a:r>
            <a:endParaRPr b="1" sz="18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507"/>
            <a:ext cx="5289126" cy="370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1150" y="470550"/>
            <a:ext cx="1242850" cy="1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6785750" y="2819700"/>
            <a:ext cx="20862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South California has higher premium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5619088" y="2933250"/>
            <a:ext cx="888300" cy="5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50" y="1460100"/>
            <a:ext cx="5065299" cy="30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6318900" y="1523300"/>
            <a:ext cx="26328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Safe Assumption: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age group which has the largest percentage  is the major age group in the local area.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excluded 41 locations which have more than two major age groups.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826350" y="795275"/>
            <a:ext cx="3336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Does it relates to population age?</a:t>
            </a:r>
            <a:endParaRPr b="1" sz="15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50" y="1489850"/>
            <a:ext cx="535674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/>
          <p:nvPr/>
        </p:nvSpPr>
        <p:spPr>
          <a:xfrm>
            <a:off x="6248513" y="2729225"/>
            <a:ext cx="888300" cy="5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 txBox="1"/>
          <p:nvPr/>
        </p:nvSpPr>
        <p:spPr>
          <a:xfrm>
            <a:off x="7312450" y="2478800"/>
            <a:ext cx="16215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Locations resident by more younger people have the higher premium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275" y="470550"/>
            <a:ext cx="1099725" cy="15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b="14910" l="30806" r="2686" t="51031"/>
          <a:stretch/>
        </p:blipFill>
        <p:spPr>
          <a:xfrm>
            <a:off x="517175" y="1379175"/>
            <a:ext cx="8190098" cy="29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/>
          <p:nvPr/>
        </p:nvSpPr>
        <p:spPr>
          <a:xfrm>
            <a:off x="7437850" y="2294350"/>
            <a:ext cx="959125" cy="1692575"/>
          </a:xfrm>
          <a:custGeom>
            <a:rect b="b" l="l" r="r" t="t"/>
            <a:pathLst>
              <a:path extrusionOk="0" h="67703" w="38365">
                <a:moveTo>
                  <a:pt x="753" y="376"/>
                </a:moveTo>
                <a:lnTo>
                  <a:pt x="38365" y="0"/>
                </a:lnTo>
                <a:lnTo>
                  <a:pt x="37989" y="67327"/>
                </a:lnTo>
                <a:lnTo>
                  <a:pt x="0" y="67703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/>
            </a:outerShdw>
          </a:effectLst>
        </p:spPr>
      </p:sp>
      <p:sp>
        <p:nvSpPr>
          <p:cNvPr id="303" name="Google Shape;303;p39"/>
          <p:cNvSpPr txBox="1"/>
          <p:nvPr/>
        </p:nvSpPr>
        <p:spPr>
          <a:xfrm>
            <a:off x="753975" y="692000"/>
            <a:ext cx="30366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Loss Ratio</a:t>
            </a:r>
            <a:endParaRPr b="1" sz="18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75" y="1309200"/>
            <a:ext cx="5485792" cy="37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939875" y="3212125"/>
            <a:ext cx="1239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Top 10 highest loss ratio area</a:t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6393225" y="2850625"/>
            <a:ext cx="991500" cy="49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 txBox="1"/>
          <p:nvPr/>
        </p:nvSpPr>
        <p:spPr>
          <a:xfrm>
            <a:off x="7446725" y="2323875"/>
            <a:ext cx="11259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Bay Area</a:t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LA</a:t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SD</a:t>
            </a:r>
            <a:endParaRPr b="1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775" y="477850"/>
            <a:ext cx="1066225" cy="15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72125" y="1335225"/>
            <a:ext cx="5899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WHY----Large po</a:t>
            </a:r>
            <a:r>
              <a:rPr lang="en" sz="2400"/>
              <a:t>pulation?</a:t>
            </a:r>
            <a:endParaRPr sz="2400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325" y="741500"/>
            <a:ext cx="4517674" cy="42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650" y="2571750"/>
            <a:ext cx="1696374" cy="16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/>
          </a:blip>
          <a:srcRect b="2789" l="7243" r="21388" t="19936"/>
          <a:stretch/>
        </p:blipFill>
        <p:spPr>
          <a:xfrm>
            <a:off x="0" y="962275"/>
            <a:ext cx="2738201" cy="268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5733775" y="962275"/>
            <a:ext cx="28209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Positive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correlation between premium and population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6570650" y="1695700"/>
            <a:ext cx="470100" cy="45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 txBox="1"/>
          <p:nvPr/>
        </p:nvSpPr>
        <p:spPr>
          <a:xfrm>
            <a:off x="5827850" y="2189375"/>
            <a:ext cx="20121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Invest greater selling effort in populationally condensed area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775" y="3566925"/>
            <a:ext cx="1066225" cy="15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8200" y="962275"/>
            <a:ext cx="299557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729450" y="1322450"/>
            <a:ext cx="7688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29625" y="2284950"/>
            <a:ext cx="76881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Introduction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Vehicle Dimension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Driver Dimension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Location Dimension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Policy Dimension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Summ</a:t>
            </a:r>
            <a:r>
              <a:rPr lang="en"/>
              <a:t>ary 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2510625" y="238840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50" y="1915000"/>
            <a:ext cx="37652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500" y="1915000"/>
            <a:ext cx="37652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836875" y="1307025"/>
            <a:ext cx="3413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Primary</a:t>
            </a:r>
            <a:r>
              <a:rPr b="1" lang="en" sz="16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use?</a:t>
            </a:r>
            <a:endParaRPr b="1" sz="16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Gender?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00" y="1853851"/>
            <a:ext cx="3841975" cy="23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499" y="1853850"/>
            <a:ext cx="3758425" cy="22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Vehicle Price!</a:t>
            </a:r>
            <a:endParaRPr sz="3000"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50" y="1816225"/>
            <a:ext cx="496558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775" y="3566925"/>
            <a:ext cx="1066225" cy="15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/>
          <p:nvPr/>
        </p:nvSpPr>
        <p:spPr>
          <a:xfrm>
            <a:off x="5905150" y="2115700"/>
            <a:ext cx="686400" cy="4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"/>
          <p:cNvSpPr txBox="1"/>
          <p:nvPr/>
        </p:nvSpPr>
        <p:spPr>
          <a:xfrm>
            <a:off x="6720475" y="1853850"/>
            <a:ext cx="17115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Charge higher premium for expensive vehicles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of Violations!</a:t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25" y="1853850"/>
            <a:ext cx="4781124" cy="28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/>
          <p:nvPr/>
        </p:nvSpPr>
        <p:spPr>
          <a:xfrm>
            <a:off x="5811125" y="2914975"/>
            <a:ext cx="658200" cy="45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6629200" y="2755100"/>
            <a:ext cx="20499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Charge higher premium for drivers who have more violations before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775" y="473300"/>
            <a:ext cx="1066225" cy="15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727800" y="1375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&amp; Recommendations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996750" y="1910250"/>
            <a:ext cx="2472900" cy="2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we found: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South California has higher premium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Locations resident by more younger people have the higher premium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Bay area and greater Los Angeles have higher loss ratio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4870800" y="1910250"/>
            <a:ext cx="26799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What we suggest: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Premium in Bay area should be set higher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Invest greater selling effort in populationally condensed area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Charge higher premium for expensive vehicles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Charge higher premium for drivers who had more violations before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6"/>
          <p:cNvSpPr/>
          <p:nvPr/>
        </p:nvSpPr>
        <p:spPr>
          <a:xfrm>
            <a:off x="3758900" y="2623475"/>
            <a:ext cx="6534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r>
              <a:rPr lang="en"/>
              <a:t> Dimension</a:t>
            </a:r>
            <a:endParaRPr/>
          </a:p>
        </p:txBody>
      </p:sp>
      <p:sp>
        <p:nvSpPr>
          <p:cNvPr id="371" name="Google Shape;371;p47"/>
          <p:cNvSpPr txBox="1"/>
          <p:nvPr>
            <p:ph idx="1" type="subTitle"/>
          </p:nvPr>
        </p:nvSpPr>
        <p:spPr>
          <a:xfrm>
            <a:off x="729625" y="2468475"/>
            <a:ext cx="76881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Canceled Policy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Claim Description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</a:t>
            </a:r>
            <a:r>
              <a:rPr lang="en"/>
              <a:t>ffective Date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Agency/Underwriting Companies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ancelled</a:t>
            </a:r>
            <a:r>
              <a:rPr lang="en"/>
              <a:t> Policy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912100" y="1918225"/>
            <a:ext cx="78141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50" y="1918225"/>
            <a:ext cx="4935325" cy="30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/>
        </p:nvSpPr>
        <p:spPr>
          <a:xfrm>
            <a:off x="2388400" y="2700475"/>
            <a:ext cx="1588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Cancelled policy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8"/>
          <p:cNvSpPr txBox="1"/>
          <p:nvPr/>
        </p:nvSpPr>
        <p:spPr>
          <a:xfrm>
            <a:off x="5032625" y="3199200"/>
            <a:ext cx="1709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Completed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policy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8"/>
          <p:cNvSpPr txBox="1"/>
          <p:nvPr/>
        </p:nvSpPr>
        <p:spPr>
          <a:xfrm>
            <a:off x="2853625" y="3046625"/>
            <a:ext cx="808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6,040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5422625" y="3593975"/>
            <a:ext cx="808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33,154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912100" y="2571750"/>
            <a:ext cx="10263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Loss Ratio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31%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8"/>
          <p:cNvSpPr txBox="1"/>
          <p:nvPr/>
        </p:nvSpPr>
        <p:spPr>
          <a:xfrm>
            <a:off x="6911225" y="3033775"/>
            <a:ext cx="10263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Loss Ratio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18%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25" y="2140488"/>
            <a:ext cx="643575" cy="8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/>
        </p:nvSpPr>
        <p:spPr>
          <a:xfrm>
            <a:off x="8189650" y="682475"/>
            <a:ext cx="24900" cy="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7415625" y="491050"/>
            <a:ext cx="1728300" cy="4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analyzing the reasons why claims are paid, we found the reason with highest claim amount is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‘loss value to vehicle’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and the second highest is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‘Injury by Uninsured or Underinsured Defendant’.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49"/>
          <p:cNvPicPr preferRelativeResize="0"/>
          <p:nvPr/>
        </p:nvPicPr>
        <p:blipFill rotWithShape="1">
          <a:blip r:embed="rId3">
            <a:alphaModFix/>
          </a:blip>
          <a:srcRect b="8876" l="24930" r="0" t="14400"/>
          <a:stretch/>
        </p:blipFill>
        <p:spPr>
          <a:xfrm>
            <a:off x="0" y="491050"/>
            <a:ext cx="6858443" cy="467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b="9020" l="25040" r="1158" t="14660"/>
          <a:stretch/>
        </p:blipFill>
        <p:spPr>
          <a:xfrm>
            <a:off x="729450" y="1789425"/>
            <a:ext cx="4865459" cy="33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 txBox="1"/>
          <p:nvPr/>
        </p:nvSpPr>
        <p:spPr>
          <a:xfrm>
            <a:off x="6100625" y="1806050"/>
            <a:ext cx="2538300" cy="24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 calculating the average loss ratio in each year when the policies started to be effective, we found that the policies sold in 2012 show a much higher loss ratio than policies in other years.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729450" y="1318650"/>
            <a:ext cx="490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Agency/Underwriting Company </a:t>
            </a:r>
            <a:endParaRPr/>
          </a:p>
        </p:txBody>
      </p:sp>
      <p:pic>
        <p:nvPicPr>
          <p:cNvPr id="405" name="Google Shape;405;p51"/>
          <p:cNvPicPr preferRelativeResize="0"/>
          <p:nvPr/>
        </p:nvPicPr>
        <p:blipFill rotWithShape="1">
          <a:blip r:embed="rId3">
            <a:alphaModFix/>
          </a:blip>
          <a:srcRect b="8838" l="24664" r="54888" t="15035"/>
          <a:stretch/>
        </p:blipFill>
        <p:spPr>
          <a:xfrm>
            <a:off x="7282479" y="488900"/>
            <a:ext cx="1861527" cy="46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 txBox="1"/>
          <p:nvPr/>
        </p:nvSpPr>
        <p:spPr>
          <a:xfrm>
            <a:off x="654925" y="2372000"/>
            <a:ext cx="46773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agencies with top five high loss ratio are Yugine C Sport Insurance, Kostyo Insurance Agency, Garys Insurance Agency, 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California Automobile Insurance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Alandale Car Insurance.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underwriting companies with top three loss ratio are Mercury CA Insurance, Clovis Insurance Agency and </a:t>
            </a:r>
            <a:r>
              <a:rPr lang="en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California Automobile Insurance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51"/>
          <p:cNvPicPr preferRelativeResize="0"/>
          <p:nvPr/>
        </p:nvPicPr>
        <p:blipFill rotWithShape="1">
          <a:blip r:embed="rId4">
            <a:alphaModFix/>
          </a:blip>
          <a:srcRect b="9189" l="24823" r="59406" t="14170"/>
          <a:stretch/>
        </p:blipFill>
        <p:spPr>
          <a:xfrm>
            <a:off x="5634450" y="451850"/>
            <a:ext cx="1611873" cy="469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9450" y="1322450"/>
            <a:ext cx="76881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9625" y="2162725"/>
            <a:ext cx="7911900" cy="23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analyzed</a:t>
            </a:r>
            <a:r>
              <a:rPr lang="en"/>
              <a:t> 1,354 claims, 30,000 policies, 43,652 driver / vehicle combinations, 600 city/zip combinations where risks are located and corresponding companies/branches.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                                                        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                                                      Total Loss Ratio = 19%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</a:t>
            </a:r>
            <a:endParaRPr/>
          </a:p>
        </p:txBody>
      </p:sp>
      <p:sp>
        <p:nvSpPr>
          <p:cNvPr id="413" name="Google Shape;413;p52"/>
          <p:cNvSpPr txBox="1"/>
          <p:nvPr/>
        </p:nvSpPr>
        <p:spPr>
          <a:xfrm>
            <a:off x="823950" y="2122325"/>
            <a:ext cx="6982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Avoid policies being canceled and charge a fee on canceled policies to compensate loss;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Charge a higher premiums to the vehicles that tend to have a high possibility to have a value loss in the future;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Replace the agencies and underwriting companies with high loss ratio with better performing companies;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19" name="Google Shape;419;p53"/>
          <p:cNvSpPr txBox="1"/>
          <p:nvPr>
            <p:ph idx="1" type="subTitle"/>
          </p:nvPr>
        </p:nvSpPr>
        <p:spPr>
          <a:xfrm>
            <a:off x="729625" y="2468475"/>
            <a:ext cx="76881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company is not underperforming.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787925" y="622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25" name="Google Shape;425;p54"/>
          <p:cNvSpPr txBox="1"/>
          <p:nvPr/>
        </p:nvSpPr>
        <p:spPr>
          <a:xfrm>
            <a:off x="846275" y="1344625"/>
            <a:ext cx="7571700" cy="343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Premium-pricing: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Charge higher premium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expensive vehicles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for vehicles with higher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potential of losing value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for drivers who had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more violations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before, and lower premium for driver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without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accidents and violations records before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Bay area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should be set higher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when faced with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high-loss-ratio  car makers.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lphaL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for insurers whose primary vehicle use are for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leisure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, who are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divorced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whose</a:t>
            </a:r>
            <a:r>
              <a:rPr lang="en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age is within 50-70.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Marketing Strategy: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Invest greater selling effort in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populationally condensed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 area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Promote sales on drivers with </a:t>
            </a:r>
            <a:r>
              <a:rPr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number of accidents</a:t>
            </a:r>
            <a:endParaRPr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729450" y="1322450"/>
            <a:ext cx="76881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Dimension</a:t>
            </a:r>
            <a:endParaRPr/>
          </a:p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729625" y="2723500"/>
            <a:ext cx="76881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Car maker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Car model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Average price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6865925" y="1203513"/>
            <a:ext cx="19086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Policies on </a:t>
            </a:r>
            <a:r>
              <a:rPr b="1" i="1" lang="en" sz="1000">
                <a:latin typeface="Lato"/>
                <a:ea typeface="Lato"/>
                <a:cs typeface="Lato"/>
                <a:sym typeface="Lato"/>
              </a:rPr>
              <a:t>Lexus  &amp; BMW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vehicles suffers the greatest loss ratio.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The five brands on the left with loss ratio higher than 30%, 50% higher than average loss ratio(18%)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50700" y="120550"/>
            <a:ext cx="3536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 Make- loss ratio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250"/>
            <a:ext cx="6561124" cy="402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5667" l="1204" r="17388" t="5078"/>
          <a:stretch/>
        </p:blipFill>
        <p:spPr>
          <a:xfrm>
            <a:off x="100475" y="492475"/>
            <a:ext cx="7444027" cy="45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7323475" y="492475"/>
            <a:ext cx="2071500" cy="3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i="1" lang="en" sz="1000">
                <a:latin typeface="Lato"/>
                <a:ea typeface="Lato"/>
                <a:cs typeface="Lato"/>
                <a:sym typeface="Lato"/>
              </a:rPr>
              <a:t>BMW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related policies receive the most premium, but  also the greatest loss.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i="1" lang="en" sz="1000">
                <a:latin typeface="Lato"/>
                <a:ea typeface="Lato"/>
                <a:cs typeface="Lato"/>
                <a:sym typeface="Lato"/>
              </a:rPr>
              <a:t>Acura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receives the most premium, and the least loss ratio, which means the policy on Acura is relatively more profitable.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60725" y="150700"/>
            <a:ext cx="322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 Make- Total Premium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5465" l="1097" r="17601" t="5661"/>
          <a:stretch/>
        </p:blipFill>
        <p:spPr>
          <a:xfrm>
            <a:off x="100450" y="492250"/>
            <a:ext cx="7433976" cy="45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7273225" y="552525"/>
            <a:ext cx="18708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Policies regarding 535i, GS,650, suffers the most loss ratio (&gt;40%).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All the car model with high loss ratio come from car maker with high loss ratio.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91325" y="120550"/>
            <a:ext cx="2843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 Model - Loss Ratio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5083225" y="1627425"/>
            <a:ext cx="22302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325" y="708798"/>
            <a:ext cx="3609750" cy="15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430250" y="2370825"/>
            <a:ext cx="35463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Average price has a </a:t>
            </a:r>
            <a:r>
              <a:rPr b="1" lang="en" sz="1200" u="sng">
                <a:latin typeface="Lato"/>
                <a:ea typeface="Lato"/>
                <a:cs typeface="Lato"/>
                <a:sym typeface="Lato"/>
              </a:rPr>
              <a:t>significant positive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relationship with loss ratio.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